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20"/>
  </p:notesMasterIdLst>
  <p:sldIdLst>
    <p:sldId id="256" r:id="rId2"/>
    <p:sldId id="260" r:id="rId3"/>
    <p:sldId id="261" r:id="rId4"/>
    <p:sldId id="322" r:id="rId5"/>
    <p:sldId id="258" r:id="rId6"/>
    <p:sldId id="259" r:id="rId7"/>
    <p:sldId id="325" r:id="rId8"/>
    <p:sldId id="326" r:id="rId9"/>
    <p:sldId id="262" r:id="rId10"/>
    <p:sldId id="320" r:id="rId11"/>
    <p:sldId id="314" r:id="rId12"/>
    <p:sldId id="315" r:id="rId13"/>
    <p:sldId id="316" r:id="rId14"/>
    <p:sldId id="317" r:id="rId15"/>
    <p:sldId id="318" r:id="rId16"/>
    <p:sldId id="319" r:id="rId17"/>
    <p:sldId id="321" r:id="rId18"/>
    <p:sldId id="327" r:id="rId19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1"/>
    </p:embeddedFont>
    <p:embeddedFont>
      <p:font typeface="Montserrat" pitchFamily="2" charset="77"/>
      <p:regular r:id="rId22"/>
      <p:bold r:id="rId23"/>
      <p:italic r:id="rId24"/>
      <p:boldItalic r:id="rId25"/>
    </p:embeddedFont>
    <p:embeddedFont>
      <p:font typeface="Montserrat Medium" panose="020F0502020204030204" pitchFamily="34" charset="0"/>
      <p:regular r:id="rId26"/>
      <p:bold r:id="rId27"/>
      <p:italic r:id="rId28"/>
      <p:boldItalic r:id="rId29"/>
    </p:embeddedFont>
    <p:embeddedFont>
      <p:font typeface="Montserrat SemiBold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80FB38-F822-4168-9F50-A49731C9CFFB}">
  <a:tblStyle styleId="{FE80FB38-F822-4168-9F50-A49731C9CF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694"/>
  </p:normalViewPr>
  <p:slideViewPr>
    <p:cSldViewPr snapToGrid="0" snapToObjects="1">
      <p:cViewPr varScale="1">
        <p:scale>
          <a:sx n="124" d="100"/>
          <a:sy n="124" d="100"/>
        </p:scale>
        <p:origin x="81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edc8adf610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edc8adf610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54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edc8adf610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edc8adf610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851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edc8adf610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edc8adf610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217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edc8adf610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edc8adf610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26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f05140980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f05140980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edcdf0ce54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edcdf0ce54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edc8adf610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edc8adf610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005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edc8adf610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edc8adf610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edc8adf610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edc8adf610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357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edc8adf610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edc8adf610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72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edc8adf610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edc8adf610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050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edc8adf610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edc8adf610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085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090350"/>
            <a:ext cx="4430400" cy="2561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3651750"/>
            <a:ext cx="4430400" cy="401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15099" y="423031"/>
            <a:ext cx="207172" cy="321077"/>
            <a:chOff x="815599" y="717719"/>
            <a:chExt cx="207172" cy="321077"/>
          </a:xfrm>
        </p:grpSpPr>
        <p:sp>
          <p:nvSpPr>
            <p:cNvPr id="13" name="Google Shape;13;p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916450" y="4459852"/>
            <a:ext cx="207172" cy="554372"/>
            <a:chOff x="568750" y="238125"/>
            <a:chExt cx="402275" cy="1076450"/>
          </a:xfrm>
        </p:grpSpPr>
        <p:sp>
          <p:nvSpPr>
            <p:cNvPr id="18" name="Google Shape;18;p2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 rot="10800000" flipH="1">
            <a:off x="7685099" y="324194"/>
            <a:ext cx="207172" cy="321077"/>
            <a:chOff x="815599" y="717719"/>
            <a:chExt cx="207172" cy="321077"/>
          </a:xfrm>
        </p:grpSpPr>
        <p:sp>
          <p:nvSpPr>
            <p:cNvPr id="25" name="Google Shape;25;p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9"/>
          <p:cNvSpPr txBox="1">
            <a:spLocks noGrp="1"/>
          </p:cNvSpPr>
          <p:nvPr>
            <p:ph type="title"/>
          </p:nvPr>
        </p:nvSpPr>
        <p:spPr>
          <a:xfrm>
            <a:off x="2559863" y="1223550"/>
            <a:ext cx="5455500" cy="967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subTitle" idx="1"/>
          </p:nvPr>
        </p:nvSpPr>
        <p:spPr>
          <a:xfrm>
            <a:off x="2555175" y="2191066"/>
            <a:ext cx="5455500" cy="1728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8327550" y="2465415"/>
            <a:ext cx="207172" cy="554372"/>
            <a:chOff x="568750" y="238125"/>
            <a:chExt cx="402275" cy="1076450"/>
          </a:xfrm>
        </p:grpSpPr>
        <p:sp>
          <p:nvSpPr>
            <p:cNvPr id="174" name="Google Shape;174;p9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9"/>
          <p:cNvGrpSpPr/>
          <p:nvPr/>
        </p:nvGrpSpPr>
        <p:grpSpPr>
          <a:xfrm>
            <a:off x="715088" y="309173"/>
            <a:ext cx="207172" cy="321077"/>
            <a:chOff x="8428900" y="4287435"/>
            <a:chExt cx="207172" cy="321077"/>
          </a:xfrm>
        </p:grpSpPr>
        <p:sp>
          <p:nvSpPr>
            <p:cNvPr id="181" name="Google Shape;181;p9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9"/>
          <p:cNvGrpSpPr/>
          <p:nvPr/>
        </p:nvGrpSpPr>
        <p:grpSpPr>
          <a:xfrm rot="-5400000">
            <a:off x="3023511" y="4317711"/>
            <a:ext cx="290453" cy="699769"/>
            <a:chOff x="932686" y="381461"/>
            <a:chExt cx="290453" cy="699769"/>
          </a:xfrm>
        </p:grpSpPr>
        <p:sp>
          <p:nvSpPr>
            <p:cNvPr id="186" name="Google Shape;186;p9"/>
            <p:cNvSpPr/>
            <p:nvPr/>
          </p:nvSpPr>
          <p:spPr>
            <a:xfrm>
              <a:off x="1145661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1039174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1039174" y="900086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1145661" y="796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932686" y="796420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1039174" y="692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1145661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1039174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932686" y="1003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932686" y="900086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932686" y="692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932686" y="588806"/>
              <a:ext cx="77770" cy="77758"/>
            </a:xfrm>
            <a:custGeom>
              <a:avLst/>
              <a:gdLst/>
              <a:ahLst/>
              <a:cxnLst/>
              <a:rect l="l" t="t" r="r" b="b"/>
              <a:pathLst>
                <a:path w="6919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1039174" y="485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039174" y="381461"/>
              <a:ext cx="77477" cy="77770"/>
            </a:xfrm>
            <a:custGeom>
              <a:avLst/>
              <a:gdLst/>
              <a:ahLst/>
              <a:cxnLst/>
              <a:rect l="l" t="t" r="r" b="b"/>
              <a:pathLst>
                <a:path w="6893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932686" y="381461"/>
              <a:ext cx="77770" cy="77770"/>
            </a:xfrm>
            <a:custGeom>
              <a:avLst/>
              <a:gdLst/>
              <a:ahLst/>
              <a:cxnLst/>
              <a:rect l="l" t="t" r="r" b="b"/>
              <a:pathLst>
                <a:path w="6919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section 1">
  <p:cSld name="BLANK_1_1_2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5"/>
          <p:cNvSpPr txBox="1">
            <a:spLocks noGrp="1"/>
          </p:cNvSpPr>
          <p:nvPr>
            <p:ph type="title"/>
          </p:nvPr>
        </p:nvSpPr>
        <p:spPr>
          <a:xfrm>
            <a:off x="2419900" y="2001300"/>
            <a:ext cx="6009000" cy="1580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title" idx="2" hasCustomPrompt="1"/>
          </p:nvPr>
        </p:nvSpPr>
        <p:spPr>
          <a:xfrm>
            <a:off x="6893200" y="967825"/>
            <a:ext cx="1535700" cy="1009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9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2" name="Google Shape;292;p15"/>
          <p:cNvSpPr txBox="1">
            <a:spLocks noGrp="1"/>
          </p:cNvSpPr>
          <p:nvPr>
            <p:ph type="subTitle" idx="1"/>
          </p:nvPr>
        </p:nvSpPr>
        <p:spPr>
          <a:xfrm>
            <a:off x="2419900" y="3581975"/>
            <a:ext cx="6009000" cy="593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15"/>
          <p:cNvGrpSpPr/>
          <p:nvPr/>
        </p:nvGrpSpPr>
        <p:grpSpPr>
          <a:xfrm rot="-5400000">
            <a:off x="6613225" y="4374065"/>
            <a:ext cx="207172" cy="554372"/>
            <a:chOff x="568750" y="238125"/>
            <a:chExt cx="402275" cy="1076450"/>
          </a:xfrm>
        </p:grpSpPr>
        <p:sp>
          <p:nvSpPr>
            <p:cNvPr id="294" name="Google Shape;294;p15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5"/>
          <p:cNvGrpSpPr/>
          <p:nvPr/>
        </p:nvGrpSpPr>
        <p:grpSpPr>
          <a:xfrm>
            <a:off x="7882299" y="213919"/>
            <a:ext cx="207172" cy="321077"/>
            <a:chOff x="815599" y="717719"/>
            <a:chExt cx="207172" cy="321077"/>
          </a:xfrm>
        </p:grpSpPr>
        <p:sp>
          <p:nvSpPr>
            <p:cNvPr id="301" name="Google Shape;301;p15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15"/>
          <p:cNvGrpSpPr/>
          <p:nvPr/>
        </p:nvGrpSpPr>
        <p:grpSpPr>
          <a:xfrm>
            <a:off x="715099" y="330544"/>
            <a:ext cx="207172" cy="204262"/>
            <a:chOff x="766374" y="330733"/>
            <a:chExt cx="207172" cy="204262"/>
          </a:xfrm>
        </p:grpSpPr>
        <p:sp>
          <p:nvSpPr>
            <p:cNvPr id="306" name="Google Shape;306;p15"/>
            <p:cNvSpPr/>
            <p:nvPr/>
          </p:nvSpPr>
          <p:spPr>
            <a:xfrm rot="10800000" flipH="1">
              <a:off x="766374" y="4475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 rot="10800000" flipH="1">
              <a:off x="886086" y="447535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 rot="10800000" flipH="1">
              <a:off x="886086" y="330733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15"/>
          <p:cNvGrpSpPr/>
          <p:nvPr/>
        </p:nvGrpSpPr>
        <p:grpSpPr>
          <a:xfrm>
            <a:off x="569624" y="3194331"/>
            <a:ext cx="207172" cy="321077"/>
            <a:chOff x="815599" y="717719"/>
            <a:chExt cx="207172" cy="321077"/>
          </a:xfrm>
        </p:grpSpPr>
        <p:sp>
          <p:nvSpPr>
            <p:cNvPr id="310" name="Google Shape;310;p15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8"/>
          <p:cNvSpPr txBox="1">
            <a:spLocks noGrp="1"/>
          </p:cNvSpPr>
          <p:nvPr>
            <p:ph type="title"/>
          </p:nvPr>
        </p:nvSpPr>
        <p:spPr>
          <a:xfrm>
            <a:off x="715100" y="962400"/>
            <a:ext cx="5190300" cy="1008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6" name="Google Shape;616;p28"/>
          <p:cNvSpPr txBox="1">
            <a:spLocks noGrp="1"/>
          </p:cNvSpPr>
          <p:nvPr>
            <p:ph type="subTitle" idx="1"/>
          </p:nvPr>
        </p:nvSpPr>
        <p:spPr>
          <a:xfrm>
            <a:off x="715100" y="1970700"/>
            <a:ext cx="5190300" cy="2210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7" name="Google Shape;617;p28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618" name="Google Shape;618;p28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28"/>
          <p:cNvGrpSpPr/>
          <p:nvPr/>
        </p:nvGrpSpPr>
        <p:grpSpPr>
          <a:xfrm rot="5400000">
            <a:off x="5820650" y="154240"/>
            <a:ext cx="207172" cy="554372"/>
            <a:chOff x="568750" y="238125"/>
            <a:chExt cx="402275" cy="1076450"/>
          </a:xfrm>
        </p:grpSpPr>
        <p:sp>
          <p:nvSpPr>
            <p:cNvPr id="623" name="Google Shape;623;p28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28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630" name="Google Shape;630;p28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1" name="Google Shape;941;p42"/>
          <p:cNvGrpSpPr/>
          <p:nvPr/>
        </p:nvGrpSpPr>
        <p:grpSpPr>
          <a:xfrm rot="5400000">
            <a:off x="6537113" y="4549190"/>
            <a:ext cx="207172" cy="554372"/>
            <a:chOff x="568750" y="238125"/>
            <a:chExt cx="402275" cy="1076450"/>
          </a:xfrm>
        </p:grpSpPr>
        <p:sp>
          <p:nvSpPr>
            <p:cNvPr id="942" name="Google Shape;942;p42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42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949" name="Google Shape;949;p4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42"/>
          <p:cNvGrpSpPr/>
          <p:nvPr/>
        </p:nvGrpSpPr>
        <p:grpSpPr>
          <a:xfrm rot="10800000" flipH="1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954" name="Google Shape;954;p4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89DFF-F75C-9C1E-4C19-FE98E40F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CA7E1-FC3D-D1D2-0776-80E6ECD181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A30B3-D92C-584C-0EFA-B1FCB7002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FC8D8-7976-6CCE-FAD9-ECBCE8269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7612-329E-46A6-8E60-C4B1A2F566B7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38559-1B6B-490A-BAB8-9FFD2A941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FF49E-9E1F-69DC-9242-BFD0EB55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54849-CCE0-467B-BBD0-265E5EE5A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92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737E-290A-ADE8-1CCC-FF8A67739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A013-0A01-4D3D-47C1-13D52AB1A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516AB-24E4-8797-F64B-B0901DFC4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7612-329E-46A6-8E60-C4B1A2F566B7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40406-4EA9-AD9E-224F-DC55AFD8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C3DA3-B8E5-9C96-090C-6401D72B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54849-CCE0-467B-BBD0-265E5EE5A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26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125" y="445025"/>
            <a:ext cx="772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SemiBold"/>
              <a:buNone/>
              <a:defRPr sz="3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125" y="1152475"/>
            <a:ext cx="772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1" r:id="rId4"/>
    <p:sldLayoutId id="2147483674" r:id="rId5"/>
    <p:sldLayoutId id="2147483688" r:id="rId6"/>
    <p:sldLayoutId id="2147483692" r:id="rId7"/>
    <p:sldLayoutId id="2147483693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Google Shape;970;p46"/>
          <p:cNvPicPr preferRelativeResize="0"/>
          <p:nvPr/>
        </p:nvPicPr>
        <p:blipFill rotWithShape="1">
          <a:blip r:embed="rId3">
            <a:alphaModFix/>
          </a:blip>
          <a:srcRect l="25857" t="2628" r="62763" b="77636"/>
          <a:stretch/>
        </p:blipFill>
        <p:spPr>
          <a:xfrm rot="-1606790">
            <a:off x="4550465" y="3653608"/>
            <a:ext cx="739097" cy="915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1" name="Google Shape;971;p46"/>
          <p:cNvGrpSpPr/>
          <p:nvPr/>
        </p:nvGrpSpPr>
        <p:grpSpPr>
          <a:xfrm flipH="1">
            <a:off x="4726199" y="3119231"/>
            <a:ext cx="207172" cy="321077"/>
            <a:chOff x="815599" y="717719"/>
            <a:chExt cx="207172" cy="321077"/>
          </a:xfrm>
        </p:grpSpPr>
        <p:sp>
          <p:nvSpPr>
            <p:cNvPr id="972" name="Google Shape;972;p46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6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6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6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6" name="Google Shape;9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0200" y="885175"/>
            <a:ext cx="6506173" cy="464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8F17860-7D50-7106-CDA2-7ACB904CD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56921"/>
            <a:ext cx="5589767" cy="3178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127572-DDB4-544D-482C-A02AF7024DDD}"/>
              </a:ext>
            </a:extLst>
          </p:cNvPr>
          <p:cNvSpPr txBox="1"/>
          <p:nvPr/>
        </p:nvSpPr>
        <p:spPr>
          <a:xfrm>
            <a:off x="521208" y="4334256"/>
            <a:ext cx="4736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Rexford Goodstein</a:t>
            </a:r>
          </a:p>
          <a:p>
            <a:r>
              <a:rPr lang="en-US" dirty="0">
                <a:solidFill>
                  <a:schemeClr val="bg1"/>
                </a:solidFill>
              </a:rPr>
              <a:t>Steve Teeters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52"/>
          <p:cNvGrpSpPr/>
          <p:nvPr/>
        </p:nvGrpSpPr>
        <p:grpSpPr>
          <a:xfrm flipH="1">
            <a:off x="1357213" y="3435260"/>
            <a:ext cx="207172" cy="321077"/>
            <a:chOff x="8428900" y="4287435"/>
            <a:chExt cx="207172" cy="321077"/>
          </a:xfrm>
        </p:grpSpPr>
        <p:sp>
          <p:nvSpPr>
            <p:cNvPr id="1042" name="Google Shape;1042;p52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2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2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52"/>
          <p:cNvSpPr txBox="1"/>
          <p:nvPr/>
        </p:nvSpPr>
        <p:spPr>
          <a:xfrm>
            <a:off x="1333525" y="2771963"/>
            <a:ext cx="1028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logo</a:t>
            </a:r>
            <a:endParaRPr sz="12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047" name="Google Shape;1047;p52"/>
          <p:cNvGrpSpPr/>
          <p:nvPr/>
        </p:nvGrpSpPr>
        <p:grpSpPr>
          <a:xfrm>
            <a:off x="1603313" y="2123690"/>
            <a:ext cx="489125" cy="602170"/>
            <a:chOff x="3584201" y="4294996"/>
            <a:chExt cx="267574" cy="329415"/>
          </a:xfrm>
        </p:grpSpPr>
        <p:sp>
          <p:nvSpPr>
            <p:cNvPr id="1048" name="Google Shape;1048;p52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3E6AF26-25F1-1086-609B-F967DB3B6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" y="0"/>
            <a:ext cx="82661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3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52"/>
          <p:cNvGrpSpPr/>
          <p:nvPr/>
        </p:nvGrpSpPr>
        <p:grpSpPr>
          <a:xfrm flipH="1">
            <a:off x="1357213" y="3435260"/>
            <a:ext cx="207172" cy="321077"/>
            <a:chOff x="8428900" y="4287435"/>
            <a:chExt cx="207172" cy="321077"/>
          </a:xfrm>
        </p:grpSpPr>
        <p:sp>
          <p:nvSpPr>
            <p:cNvPr id="1042" name="Google Shape;1042;p52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2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2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52"/>
          <p:cNvSpPr txBox="1"/>
          <p:nvPr/>
        </p:nvSpPr>
        <p:spPr>
          <a:xfrm>
            <a:off x="1333525" y="2771963"/>
            <a:ext cx="1028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logo</a:t>
            </a:r>
            <a:endParaRPr sz="12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047" name="Google Shape;1047;p52"/>
          <p:cNvGrpSpPr/>
          <p:nvPr/>
        </p:nvGrpSpPr>
        <p:grpSpPr>
          <a:xfrm>
            <a:off x="1603313" y="2123690"/>
            <a:ext cx="489125" cy="602170"/>
            <a:chOff x="3584201" y="4294996"/>
            <a:chExt cx="267574" cy="329415"/>
          </a:xfrm>
        </p:grpSpPr>
        <p:sp>
          <p:nvSpPr>
            <p:cNvPr id="1048" name="Google Shape;1048;p52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Video 2" descr="Video 2">
            <a:hlinkClick r:id="" action="ppaction://media"/>
            <a:extLst>
              <a:ext uri="{FF2B5EF4-FFF2-40B4-BE49-F238E27FC236}">
                <a16:creationId xmlns:a16="http://schemas.microsoft.com/office/drawing/2014/main" id="{F2406519-4C1D-7EB6-E875-A1C0F7E376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1406" y="0"/>
            <a:ext cx="1521714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5743FF-D82A-B856-CD75-158EF2CABFC1}"/>
              </a:ext>
            </a:extLst>
          </p:cNvPr>
          <p:cNvSpPr txBox="1"/>
          <p:nvPr/>
        </p:nvSpPr>
        <p:spPr>
          <a:xfrm>
            <a:off x="3785616" y="694944"/>
            <a:ext cx="49651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Contract Deployment for Main Charity Wallet</a:t>
            </a:r>
          </a:p>
        </p:txBody>
      </p:sp>
    </p:spTree>
    <p:extLst>
      <p:ext uri="{BB962C8B-B14F-4D97-AF65-F5344CB8AC3E}">
        <p14:creationId xmlns:p14="http://schemas.microsoft.com/office/powerpoint/2010/main" val="64793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52"/>
          <p:cNvGrpSpPr/>
          <p:nvPr/>
        </p:nvGrpSpPr>
        <p:grpSpPr>
          <a:xfrm flipH="1">
            <a:off x="1357213" y="3435260"/>
            <a:ext cx="207172" cy="321077"/>
            <a:chOff x="8428900" y="4287435"/>
            <a:chExt cx="207172" cy="321077"/>
          </a:xfrm>
        </p:grpSpPr>
        <p:sp>
          <p:nvSpPr>
            <p:cNvPr id="1042" name="Google Shape;1042;p52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2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2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52"/>
          <p:cNvSpPr txBox="1"/>
          <p:nvPr/>
        </p:nvSpPr>
        <p:spPr>
          <a:xfrm>
            <a:off x="1333525" y="2771963"/>
            <a:ext cx="1028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logo</a:t>
            </a:r>
            <a:endParaRPr sz="12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047" name="Google Shape;1047;p52"/>
          <p:cNvGrpSpPr/>
          <p:nvPr/>
        </p:nvGrpSpPr>
        <p:grpSpPr>
          <a:xfrm>
            <a:off x="1603313" y="2123690"/>
            <a:ext cx="489125" cy="602170"/>
            <a:chOff x="3584201" y="4294996"/>
            <a:chExt cx="267574" cy="329415"/>
          </a:xfrm>
        </p:grpSpPr>
        <p:sp>
          <p:nvSpPr>
            <p:cNvPr id="1048" name="Google Shape;1048;p52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7264B82-428B-68F9-1E6B-D95711980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06" y="0"/>
            <a:ext cx="2734883" cy="5143500"/>
          </a:xfrm>
          <a:prstGeom prst="rect">
            <a:avLst/>
          </a:prstGeom>
        </p:spPr>
      </p:pic>
      <p:pic>
        <p:nvPicPr>
          <p:cNvPr id="5" name="Picture 4" descr="Graphical user interface, Teams&#10;&#10;Description automatically generated">
            <a:extLst>
              <a:ext uri="{FF2B5EF4-FFF2-40B4-BE49-F238E27FC236}">
                <a16:creationId xmlns:a16="http://schemas.microsoft.com/office/drawing/2014/main" id="{1F35DEBE-3190-75B2-F4EF-10C9E5855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763" y="0"/>
            <a:ext cx="22842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D72E12-431F-FFC4-C38A-9143A0DD5F63}"/>
              </a:ext>
            </a:extLst>
          </p:cNvPr>
          <p:cNvSpPr txBox="1"/>
          <p:nvPr/>
        </p:nvSpPr>
        <p:spPr>
          <a:xfrm>
            <a:off x="6264837" y="1540046"/>
            <a:ext cx="2738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Wallet for In-Country Movement</a:t>
            </a:r>
          </a:p>
        </p:txBody>
      </p:sp>
    </p:spTree>
    <p:extLst>
      <p:ext uri="{BB962C8B-B14F-4D97-AF65-F5344CB8AC3E}">
        <p14:creationId xmlns:p14="http://schemas.microsoft.com/office/powerpoint/2010/main" val="3207309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52"/>
          <p:cNvGrpSpPr/>
          <p:nvPr/>
        </p:nvGrpSpPr>
        <p:grpSpPr>
          <a:xfrm flipH="1">
            <a:off x="1357213" y="3435260"/>
            <a:ext cx="207172" cy="321077"/>
            <a:chOff x="8428900" y="4287435"/>
            <a:chExt cx="207172" cy="321077"/>
          </a:xfrm>
        </p:grpSpPr>
        <p:sp>
          <p:nvSpPr>
            <p:cNvPr id="1042" name="Google Shape;1042;p52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2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2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52"/>
          <p:cNvSpPr txBox="1"/>
          <p:nvPr/>
        </p:nvSpPr>
        <p:spPr>
          <a:xfrm>
            <a:off x="1333525" y="2771963"/>
            <a:ext cx="1028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logo</a:t>
            </a:r>
            <a:endParaRPr sz="12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047" name="Google Shape;1047;p52"/>
          <p:cNvGrpSpPr/>
          <p:nvPr/>
        </p:nvGrpSpPr>
        <p:grpSpPr>
          <a:xfrm>
            <a:off x="1603313" y="2123690"/>
            <a:ext cx="489125" cy="602170"/>
            <a:chOff x="3584201" y="4294996"/>
            <a:chExt cx="267574" cy="329415"/>
          </a:xfrm>
        </p:grpSpPr>
        <p:sp>
          <p:nvSpPr>
            <p:cNvPr id="1048" name="Google Shape;1048;p52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733D160-05F2-59AC-B1CC-E27C9946A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55" y="0"/>
            <a:ext cx="3610585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56E24A-9534-A96A-9DB2-90CA97B16AD6}"/>
              </a:ext>
            </a:extLst>
          </p:cNvPr>
          <p:cNvSpPr txBox="1"/>
          <p:nvPr/>
        </p:nvSpPr>
        <p:spPr>
          <a:xfrm>
            <a:off x="5213898" y="1634301"/>
            <a:ext cx="35112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Individual Wallet</a:t>
            </a:r>
          </a:p>
        </p:txBody>
      </p:sp>
    </p:spTree>
    <p:extLst>
      <p:ext uri="{BB962C8B-B14F-4D97-AF65-F5344CB8AC3E}">
        <p14:creationId xmlns:p14="http://schemas.microsoft.com/office/powerpoint/2010/main" val="493555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52"/>
          <p:cNvGrpSpPr/>
          <p:nvPr/>
        </p:nvGrpSpPr>
        <p:grpSpPr>
          <a:xfrm flipH="1">
            <a:off x="1357213" y="3435260"/>
            <a:ext cx="207172" cy="321077"/>
            <a:chOff x="8428900" y="4287435"/>
            <a:chExt cx="207172" cy="321077"/>
          </a:xfrm>
        </p:grpSpPr>
        <p:sp>
          <p:nvSpPr>
            <p:cNvPr id="1042" name="Google Shape;1042;p52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2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2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52"/>
          <p:cNvSpPr txBox="1"/>
          <p:nvPr/>
        </p:nvSpPr>
        <p:spPr>
          <a:xfrm>
            <a:off x="1333525" y="2771963"/>
            <a:ext cx="1028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logo</a:t>
            </a:r>
            <a:endParaRPr sz="12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047" name="Google Shape;1047;p52"/>
          <p:cNvGrpSpPr/>
          <p:nvPr/>
        </p:nvGrpSpPr>
        <p:grpSpPr>
          <a:xfrm>
            <a:off x="1603313" y="2123690"/>
            <a:ext cx="489125" cy="602170"/>
            <a:chOff x="3584201" y="4294996"/>
            <a:chExt cx="267574" cy="329415"/>
          </a:xfrm>
        </p:grpSpPr>
        <p:sp>
          <p:nvSpPr>
            <p:cNvPr id="1048" name="Google Shape;1048;p52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C76D4CD-1B33-8D42-3096-F09BCFDF2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54" y="69850"/>
            <a:ext cx="3568700" cy="500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199C94-0002-918E-D950-EB4E16CF2600}"/>
              </a:ext>
            </a:extLst>
          </p:cNvPr>
          <p:cNvSpPr txBox="1"/>
          <p:nvPr/>
        </p:nvSpPr>
        <p:spPr>
          <a:xfrm>
            <a:off x="5568696" y="1634301"/>
            <a:ext cx="251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Vendor Wallet</a:t>
            </a:r>
          </a:p>
        </p:txBody>
      </p:sp>
    </p:spTree>
    <p:extLst>
      <p:ext uri="{BB962C8B-B14F-4D97-AF65-F5344CB8AC3E}">
        <p14:creationId xmlns:p14="http://schemas.microsoft.com/office/powerpoint/2010/main" val="2485020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52"/>
          <p:cNvGrpSpPr/>
          <p:nvPr/>
        </p:nvGrpSpPr>
        <p:grpSpPr>
          <a:xfrm flipH="1">
            <a:off x="1357213" y="3435260"/>
            <a:ext cx="207172" cy="321077"/>
            <a:chOff x="8428900" y="4287435"/>
            <a:chExt cx="207172" cy="321077"/>
          </a:xfrm>
        </p:grpSpPr>
        <p:sp>
          <p:nvSpPr>
            <p:cNvPr id="1042" name="Google Shape;1042;p52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2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2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52"/>
          <p:cNvSpPr txBox="1"/>
          <p:nvPr/>
        </p:nvSpPr>
        <p:spPr>
          <a:xfrm>
            <a:off x="1333525" y="2771963"/>
            <a:ext cx="1028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logo</a:t>
            </a:r>
            <a:endParaRPr sz="12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047" name="Google Shape;1047;p52"/>
          <p:cNvGrpSpPr/>
          <p:nvPr/>
        </p:nvGrpSpPr>
        <p:grpSpPr>
          <a:xfrm>
            <a:off x="1603313" y="2123690"/>
            <a:ext cx="489125" cy="602170"/>
            <a:chOff x="3584201" y="4294996"/>
            <a:chExt cx="267574" cy="329415"/>
          </a:xfrm>
        </p:grpSpPr>
        <p:sp>
          <p:nvSpPr>
            <p:cNvPr id="1048" name="Google Shape;1048;p52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97A844F-3F49-014F-4FC5-90546C257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25" y="944451"/>
            <a:ext cx="3530600" cy="307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1BB254-1095-F379-F195-8D01FD6F7526}"/>
              </a:ext>
            </a:extLst>
          </p:cNvPr>
          <p:cNvSpPr txBox="1"/>
          <p:nvPr/>
        </p:nvSpPr>
        <p:spPr>
          <a:xfrm>
            <a:off x="5568696" y="1490536"/>
            <a:ext cx="2889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Burn Function</a:t>
            </a:r>
          </a:p>
        </p:txBody>
      </p:sp>
    </p:spTree>
    <p:extLst>
      <p:ext uri="{BB962C8B-B14F-4D97-AF65-F5344CB8AC3E}">
        <p14:creationId xmlns:p14="http://schemas.microsoft.com/office/powerpoint/2010/main" val="3193378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52"/>
          <p:cNvGrpSpPr/>
          <p:nvPr/>
        </p:nvGrpSpPr>
        <p:grpSpPr>
          <a:xfrm flipH="1">
            <a:off x="1357213" y="3435260"/>
            <a:ext cx="207172" cy="321077"/>
            <a:chOff x="8428900" y="4287435"/>
            <a:chExt cx="207172" cy="321077"/>
          </a:xfrm>
        </p:grpSpPr>
        <p:sp>
          <p:nvSpPr>
            <p:cNvPr id="1042" name="Google Shape;1042;p52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2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2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52"/>
          <p:cNvSpPr txBox="1"/>
          <p:nvPr/>
        </p:nvSpPr>
        <p:spPr>
          <a:xfrm>
            <a:off x="1333525" y="2771963"/>
            <a:ext cx="1028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logo</a:t>
            </a:r>
            <a:endParaRPr sz="12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047" name="Google Shape;1047;p52"/>
          <p:cNvGrpSpPr/>
          <p:nvPr/>
        </p:nvGrpSpPr>
        <p:grpSpPr>
          <a:xfrm>
            <a:off x="1603313" y="2123690"/>
            <a:ext cx="489125" cy="602170"/>
            <a:chOff x="3584201" y="4294996"/>
            <a:chExt cx="267574" cy="329415"/>
          </a:xfrm>
        </p:grpSpPr>
        <p:sp>
          <p:nvSpPr>
            <p:cNvPr id="1048" name="Google Shape;1048;p52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D5473E-13E0-CA00-F2A1-6AC3104E417C}"/>
              </a:ext>
            </a:extLst>
          </p:cNvPr>
          <p:cNvSpPr txBox="1"/>
          <p:nvPr/>
        </p:nvSpPr>
        <p:spPr>
          <a:xfrm>
            <a:off x="1564385" y="91770"/>
            <a:ext cx="5897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2BBE2-6F6B-BF3F-3647-A26AE41E6399}"/>
              </a:ext>
            </a:extLst>
          </p:cNvPr>
          <p:cNvSpPr txBox="1"/>
          <p:nvPr/>
        </p:nvSpPr>
        <p:spPr>
          <a:xfrm>
            <a:off x="764706" y="834628"/>
            <a:ext cx="792784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Failed to create a coin based on the USDC.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Using Solidity 0.8.4 we didn’t need to worry about Safe Math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Was able to create a prototype for moving coin from donor to charity.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Created a prototype system of moving coins throughout the charity, in-country partner, individual, vendor and back to the charity.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Created a burn function to keep the amounts of coins in the contracts stable per the dollar value in the contracts.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042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52"/>
          <p:cNvGrpSpPr/>
          <p:nvPr/>
        </p:nvGrpSpPr>
        <p:grpSpPr>
          <a:xfrm flipH="1">
            <a:off x="1357213" y="3435260"/>
            <a:ext cx="207172" cy="321077"/>
            <a:chOff x="8428900" y="4287435"/>
            <a:chExt cx="207172" cy="321077"/>
          </a:xfrm>
        </p:grpSpPr>
        <p:sp>
          <p:nvSpPr>
            <p:cNvPr id="1042" name="Google Shape;1042;p52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2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2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52"/>
          <p:cNvSpPr txBox="1"/>
          <p:nvPr/>
        </p:nvSpPr>
        <p:spPr>
          <a:xfrm>
            <a:off x="1333525" y="2771963"/>
            <a:ext cx="1028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logo</a:t>
            </a:r>
            <a:endParaRPr sz="12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047" name="Google Shape;1047;p52"/>
          <p:cNvGrpSpPr/>
          <p:nvPr/>
        </p:nvGrpSpPr>
        <p:grpSpPr>
          <a:xfrm>
            <a:off x="1603313" y="2123690"/>
            <a:ext cx="489125" cy="602170"/>
            <a:chOff x="3584201" y="4294996"/>
            <a:chExt cx="267574" cy="329415"/>
          </a:xfrm>
        </p:grpSpPr>
        <p:sp>
          <p:nvSpPr>
            <p:cNvPr id="1048" name="Google Shape;1048;p52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484B62-6A2B-DF15-F62D-20BD49B0E38F}"/>
              </a:ext>
            </a:extLst>
          </p:cNvPr>
          <p:cNvSpPr txBox="1"/>
          <p:nvPr/>
        </p:nvSpPr>
        <p:spPr>
          <a:xfrm>
            <a:off x="2505456" y="411480"/>
            <a:ext cx="467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EEC13-070C-DAC5-B7C1-983C393A0C5C}"/>
              </a:ext>
            </a:extLst>
          </p:cNvPr>
          <p:cNvSpPr txBox="1"/>
          <p:nvPr/>
        </p:nvSpPr>
        <p:spPr>
          <a:xfrm>
            <a:off x="505691" y="1216152"/>
            <a:ext cx="828169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Find a way to create the coin build based on a stable coin like the USDC.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Adjust portions of the contract to have more pass-through capability.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Rewrite contracts to make exchanging coins a more seamless transaction.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Find ways to streamline to minimize gas charges.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Test for security.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Deploy / Test…….Deploy / Test………Deploy /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Implement a card that would have the individuals account information to use at the vendors.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36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4753B0-5726-4908-3174-915F1769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50" y="2088000"/>
            <a:ext cx="5455500" cy="967500"/>
          </a:xfrm>
        </p:spPr>
        <p:txBody>
          <a:bodyPr/>
          <a:lstStyle/>
          <a:p>
            <a:r>
              <a:rPr lang="en-US" sz="5400" dirty="0"/>
              <a:t>Questions??</a:t>
            </a:r>
          </a:p>
        </p:txBody>
      </p:sp>
    </p:spTree>
    <p:extLst>
      <p:ext uri="{BB962C8B-B14F-4D97-AF65-F5344CB8AC3E}">
        <p14:creationId xmlns:p14="http://schemas.microsoft.com/office/powerpoint/2010/main" val="226046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0"/>
          <p:cNvSpPr txBox="1">
            <a:spLocks noGrp="1"/>
          </p:cNvSpPr>
          <p:nvPr>
            <p:ph type="title"/>
          </p:nvPr>
        </p:nvSpPr>
        <p:spPr>
          <a:xfrm>
            <a:off x="3012134" y="1137279"/>
            <a:ext cx="6009000" cy="2930865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algn="l"/>
            <a:r>
              <a:rPr lang="en-US" sz="1200" b="1" dirty="0"/>
              <a:t>Create a blockchain for the mining and distribution of donations from</a:t>
            </a:r>
            <a:br>
              <a:rPr lang="en-US" sz="1200" b="1" dirty="0"/>
            </a:br>
            <a:r>
              <a:rPr lang="en-US" sz="1200" b="1" dirty="0"/>
              <a:t>the donor to the end recipient creating a secure method of moving funds.</a:t>
            </a:r>
            <a:br>
              <a:rPr lang="en-US" sz="1200" b="1" dirty="0"/>
            </a:br>
            <a:br>
              <a:rPr lang="en-US" sz="1200" b="1" dirty="0"/>
            </a:br>
            <a:r>
              <a:rPr lang="en-US" sz="1200" b="1" dirty="0"/>
              <a:t>We will create a main account for the charity to mine tokens that we create that has a value tied to the USD. </a:t>
            </a:r>
            <a:br>
              <a:rPr lang="en-US" sz="1200" b="1" dirty="0"/>
            </a:br>
            <a:br>
              <a:rPr lang="en-US" sz="1200" b="1" dirty="0"/>
            </a:br>
            <a:r>
              <a:rPr lang="en-US" sz="1200" b="1" dirty="0"/>
              <a:t>Donors will purchase Ethereum to then purchase the mined tokens as a donation to the charity. </a:t>
            </a:r>
            <a:br>
              <a:rPr lang="en-US" sz="1200" b="1" dirty="0"/>
            </a:br>
            <a:br>
              <a:rPr lang="en-US" sz="1200" b="1" dirty="0"/>
            </a:br>
            <a:r>
              <a:rPr lang="en-US" sz="1200" b="1" dirty="0"/>
              <a:t>End recipients will be able to use the funds in their own communities to help boost the local economies.</a:t>
            </a:r>
            <a:br>
              <a:rPr lang="en-US" sz="1200" b="1" dirty="0"/>
            </a:br>
            <a:endParaRPr sz="1200" i="1" dirty="0">
              <a:solidFill>
                <a:schemeClr val="accent2"/>
              </a:solidFill>
            </a:endParaRPr>
          </a:p>
        </p:txBody>
      </p:sp>
      <p:pic>
        <p:nvPicPr>
          <p:cNvPr id="1022" name="Google Shape;1022;p50"/>
          <p:cNvPicPr preferRelativeResize="0"/>
          <p:nvPr/>
        </p:nvPicPr>
        <p:blipFill rotWithShape="1">
          <a:blip r:embed="rId3">
            <a:alphaModFix/>
          </a:blip>
          <a:srcRect l="22310" r="24972"/>
          <a:stretch/>
        </p:blipFill>
        <p:spPr>
          <a:xfrm rot="-529839" flipH="1">
            <a:off x="140156" y="286068"/>
            <a:ext cx="3045130" cy="41261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3" name="Google Shape;1023;p50"/>
          <p:cNvGrpSpPr/>
          <p:nvPr/>
        </p:nvGrpSpPr>
        <p:grpSpPr>
          <a:xfrm>
            <a:off x="3396499" y="3104569"/>
            <a:ext cx="207172" cy="204262"/>
            <a:chOff x="766374" y="330733"/>
            <a:chExt cx="207172" cy="204262"/>
          </a:xfrm>
        </p:grpSpPr>
        <p:sp>
          <p:nvSpPr>
            <p:cNvPr id="1024" name="Google Shape;1024;p50"/>
            <p:cNvSpPr/>
            <p:nvPr/>
          </p:nvSpPr>
          <p:spPr>
            <a:xfrm rot="10800000" flipH="1">
              <a:off x="766374" y="4475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 rot="10800000" flipH="1">
              <a:off x="886086" y="447535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 rot="10800000" flipH="1">
              <a:off x="886086" y="330733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85ABD07-5A4F-D203-3ED3-CC82B07C392B}"/>
              </a:ext>
            </a:extLst>
          </p:cNvPr>
          <p:cNvSpPr txBox="1"/>
          <p:nvPr/>
        </p:nvSpPr>
        <p:spPr>
          <a:xfrm>
            <a:off x="3161208" y="306282"/>
            <a:ext cx="499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Concept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1"/>
          <p:cNvPicPr preferRelativeResize="0"/>
          <p:nvPr/>
        </p:nvPicPr>
        <p:blipFill rotWithShape="1">
          <a:blip r:embed="rId3">
            <a:alphaModFix/>
          </a:blip>
          <a:srcRect l="26318" t="22779" r="20897" b="15369"/>
          <a:stretch/>
        </p:blipFill>
        <p:spPr>
          <a:xfrm>
            <a:off x="4848550" y="1485225"/>
            <a:ext cx="3789901" cy="31725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D9B70B-AFC1-BA9A-51AB-29B53107CD90}"/>
              </a:ext>
            </a:extLst>
          </p:cNvPr>
          <p:cNvSpPr txBox="1"/>
          <p:nvPr/>
        </p:nvSpPr>
        <p:spPr>
          <a:xfrm>
            <a:off x="566928" y="320040"/>
            <a:ext cx="363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Initial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A2FAF-1D06-DBDF-ED4C-255FEC36FC20}"/>
              </a:ext>
            </a:extLst>
          </p:cNvPr>
          <p:cNvSpPr txBox="1"/>
          <p:nvPr/>
        </p:nvSpPr>
        <p:spPr>
          <a:xfrm>
            <a:off x="420624" y="909756"/>
            <a:ext cx="44279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[x] Step 1: Create wallet for charity which will mine the coins based on the USD and be the main wallet for the project.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[x] Step 2: Create wallets for the In-Country Partners.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[x] Step 3: Main charity wallet will then pass the donated USD based coins that were mined and purchased to the in-country partners’ wallets.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[x] Step 4: Create wallets for the individuals who will be receiving the final donation to be able to accept and use the coins.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[x] Step 5: Create wallets for the vendors to receive coins from individuals and turn back into the charity.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52"/>
          <p:cNvGrpSpPr/>
          <p:nvPr/>
        </p:nvGrpSpPr>
        <p:grpSpPr>
          <a:xfrm flipH="1">
            <a:off x="1357213" y="3435260"/>
            <a:ext cx="207172" cy="321077"/>
            <a:chOff x="8428900" y="4287435"/>
            <a:chExt cx="207172" cy="321077"/>
          </a:xfrm>
        </p:grpSpPr>
        <p:sp>
          <p:nvSpPr>
            <p:cNvPr id="1042" name="Google Shape;1042;p52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2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2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52"/>
          <p:cNvSpPr txBox="1"/>
          <p:nvPr/>
        </p:nvSpPr>
        <p:spPr>
          <a:xfrm>
            <a:off x="1333525" y="2771963"/>
            <a:ext cx="1028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logo</a:t>
            </a:r>
            <a:endParaRPr sz="12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047" name="Google Shape;1047;p52"/>
          <p:cNvGrpSpPr/>
          <p:nvPr/>
        </p:nvGrpSpPr>
        <p:grpSpPr>
          <a:xfrm>
            <a:off x="1603313" y="2123690"/>
            <a:ext cx="489125" cy="602170"/>
            <a:chOff x="3584201" y="4294996"/>
            <a:chExt cx="267574" cy="329415"/>
          </a:xfrm>
        </p:grpSpPr>
        <p:sp>
          <p:nvSpPr>
            <p:cNvPr id="1048" name="Google Shape;1048;p52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F42E211-83F6-76DC-F03E-82E41022843F}"/>
              </a:ext>
            </a:extLst>
          </p:cNvPr>
          <p:cNvSpPr txBox="1"/>
          <p:nvPr/>
        </p:nvSpPr>
        <p:spPr>
          <a:xfrm>
            <a:off x="1476925" y="676656"/>
            <a:ext cx="628633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Access Control of Functions</a:t>
            </a:r>
          </a:p>
          <a:p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 err="1">
                <a:solidFill>
                  <a:schemeClr val="bg1"/>
                </a:solidFill>
              </a:rPr>
              <a:t>Donor_Role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•Acquired from donating Ethereum. This makes a 1:1 exchange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of Wei to token.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•The tokens are minted when the exchange takes place 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Minter_Role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•The contract owner can mint coins as a way to boost the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program to initial donors as an incentive </a:t>
            </a:r>
          </a:p>
        </p:txBody>
      </p:sp>
    </p:spTree>
    <p:extLst>
      <p:ext uri="{BB962C8B-B14F-4D97-AF65-F5344CB8AC3E}">
        <p14:creationId xmlns:p14="http://schemas.microsoft.com/office/powerpoint/2010/main" val="25343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7C32-E891-F46C-0F4E-12A4DEDBE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" y="100068"/>
            <a:ext cx="3846368" cy="994172"/>
          </a:xfrm>
        </p:spPr>
        <p:txBody>
          <a:bodyPr/>
          <a:lstStyle/>
          <a:p>
            <a:r>
              <a:rPr lang="en-US" dirty="0"/>
              <a:t>Successful Minting</a:t>
            </a: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054E38-B898-05A0-9FDB-7F9D0E5FA1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8" y="1377308"/>
            <a:ext cx="3248056" cy="3684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B68A3F-280D-E807-807D-B59BDE1A36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892" y="1893177"/>
            <a:ext cx="5210146" cy="26531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1476D64-6D24-9C73-7AC1-F7506A45CAAC}"/>
              </a:ext>
            </a:extLst>
          </p:cNvPr>
          <p:cNvSpPr txBox="1">
            <a:spLocks/>
          </p:cNvSpPr>
          <p:nvPr/>
        </p:nvSpPr>
        <p:spPr>
          <a:xfrm>
            <a:off x="4225637" y="949253"/>
            <a:ext cx="428971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Unsuccessful Minting</a:t>
            </a:r>
          </a:p>
        </p:txBody>
      </p:sp>
    </p:spTree>
    <p:extLst>
      <p:ext uri="{BB962C8B-B14F-4D97-AF65-F5344CB8AC3E}">
        <p14:creationId xmlns:p14="http://schemas.microsoft.com/office/powerpoint/2010/main" val="4059288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65CC-4A74-9964-957C-D89B63D55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Donation Mechanism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423AB8-B043-51A8-0B47-81D0BDD21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4891"/>
            <a:ext cx="7886700" cy="3263504"/>
          </a:xfrm>
        </p:spPr>
        <p:txBody>
          <a:bodyPr/>
          <a:lstStyle/>
          <a:p>
            <a:r>
              <a:rPr lang="en-US" dirty="0"/>
              <a:t>Token is exchanged 1:1 and minted based on number of Wei deposited in the contract 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BF12BD94-37FB-B5CA-0B37-101F2178B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2" y="1839161"/>
            <a:ext cx="4269859" cy="29226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D097A49-9B9D-38DE-F27C-E25BFCCF0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664" y="2882813"/>
            <a:ext cx="1900503" cy="17790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1B046A73-6870-C00D-93ED-E158E4E21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187" y="1755777"/>
            <a:ext cx="2564964" cy="7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15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B4E53-1DCB-F3B9-01CD-A736EE37C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00" y="170850"/>
            <a:ext cx="7723800" cy="572700"/>
          </a:xfrm>
        </p:spPr>
        <p:txBody>
          <a:bodyPr/>
          <a:lstStyle/>
          <a:p>
            <a:r>
              <a:rPr lang="en-US" dirty="0"/>
              <a:t>Donation Mechanism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694AE10-5FCC-642A-F30D-C7B1FB6D0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467" y="1673942"/>
            <a:ext cx="1721884" cy="2329187"/>
          </a:xfrm>
          <a:ln w="12700">
            <a:solidFill>
              <a:schemeClr val="tx1"/>
            </a:solidFill>
          </a:ln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971B4A1-8FCD-BD97-06D7-0A3352BA2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5" y="997853"/>
            <a:ext cx="5539754" cy="36884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778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F344-1507-684F-C26B-3A489B78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8426"/>
            <a:ext cx="7886700" cy="994172"/>
          </a:xfrm>
        </p:spPr>
        <p:txBody>
          <a:bodyPr/>
          <a:lstStyle/>
          <a:p>
            <a:r>
              <a:rPr lang="en-US" dirty="0"/>
              <a:t>Token information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A2BA587-E83E-3260-C0FC-495CEC3F2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310" y="1496615"/>
            <a:ext cx="2214872" cy="2815031"/>
          </a:xfrm>
          <a:ln w="12700">
            <a:solidFill>
              <a:schemeClr val="tx1"/>
            </a:solidFill>
          </a:ln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6CACD63-C766-0B2C-A7A9-37D597DED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25353"/>
            <a:ext cx="4479757" cy="155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80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52"/>
          <p:cNvGrpSpPr/>
          <p:nvPr/>
        </p:nvGrpSpPr>
        <p:grpSpPr>
          <a:xfrm flipH="1">
            <a:off x="1357213" y="3435260"/>
            <a:ext cx="207172" cy="321077"/>
            <a:chOff x="8428900" y="4287435"/>
            <a:chExt cx="207172" cy="321077"/>
          </a:xfrm>
        </p:grpSpPr>
        <p:sp>
          <p:nvSpPr>
            <p:cNvPr id="1042" name="Google Shape;1042;p52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2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2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52"/>
          <p:cNvSpPr txBox="1"/>
          <p:nvPr/>
        </p:nvSpPr>
        <p:spPr>
          <a:xfrm>
            <a:off x="1333525" y="2771963"/>
            <a:ext cx="1028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logo</a:t>
            </a:r>
            <a:endParaRPr sz="12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047" name="Google Shape;1047;p52"/>
          <p:cNvGrpSpPr/>
          <p:nvPr/>
        </p:nvGrpSpPr>
        <p:grpSpPr>
          <a:xfrm>
            <a:off x="1603313" y="2123690"/>
            <a:ext cx="489125" cy="602170"/>
            <a:chOff x="3584201" y="4294996"/>
            <a:chExt cx="267574" cy="329415"/>
          </a:xfrm>
        </p:grpSpPr>
        <p:sp>
          <p:nvSpPr>
            <p:cNvPr id="1048" name="Google Shape;1048;p52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FC04E2-9184-9057-B03F-ECF8604A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6430"/>
            <a:ext cx="9144000" cy="42870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5EB204-095E-585A-A18F-8AAA6B739A51}"/>
              </a:ext>
            </a:extLst>
          </p:cNvPr>
          <p:cNvSpPr txBox="1"/>
          <p:nvPr/>
        </p:nvSpPr>
        <p:spPr>
          <a:xfrm>
            <a:off x="1476925" y="207316"/>
            <a:ext cx="6098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Streamlit</a:t>
            </a:r>
            <a:r>
              <a:rPr lang="en-US" dirty="0">
                <a:solidFill>
                  <a:schemeClr val="bg1"/>
                </a:solidFill>
              </a:rPr>
              <a:t> interface for Main Charity Wallet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D Mining Bitcoin App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FCCAE8"/>
      </a:accent1>
      <a:accent2>
        <a:srgbClr val="89E1EC"/>
      </a:accent2>
      <a:accent3>
        <a:srgbClr val="2D2D87"/>
      </a:accent3>
      <a:accent4>
        <a:srgbClr val="467ACA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516</Words>
  <Application>Microsoft Macintosh PowerPoint</Application>
  <PresentationFormat>On-screen Show (16:9)</PresentationFormat>
  <Paragraphs>58</Paragraphs>
  <Slides>18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Montserrat SemiBold</vt:lpstr>
      <vt:lpstr>Montserrat Medium</vt:lpstr>
      <vt:lpstr>Bebas Neue</vt:lpstr>
      <vt:lpstr>Montserrat</vt:lpstr>
      <vt:lpstr>3D Mining Bitcoin App by Slidesgo</vt:lpstr>
      <vt:lpstr>PowerPoint Presentation</vt:lpstr>
      <vt:lpstr>Create a blockchain for the mining and distribution of donations from the donor to the end recipient creating a secure method of moving funds.  We will create a main account for the charity to mine tokens that we create that has a value tied to the USD.   Donors will purchase Ethereum to then purchase the mined tokens as a donation to the charity.   End recipients will be able to use the funds in their own communities to help boost the local economies. </vt:lpstr>
      <vt:lpstr>PowerPoint Presentation</vt:lpstr>
      <vt:lpstr>PowerPoint Presentation</vt:lpstr>
      <vt:lpstr>Successful Minting</vt:lpstr>
      <vt:lpstr>Donation Mechanism</vt:lpstr>
      <vt:lpstr>Donation Mechanism</vt:lpstr>
      <vt:lpstr>Token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steventeeters9@gmail.com</cp:lastModifiedBy>
  <cp:revision>3</cp:revision>
  <dcterms:modified xsi:type="dcterms:W3CDTF">2022-06-08T23:11:08Z</dcterms:modified>
</cp:coreProperties>
</file>